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2"/>
  </p:sldMasterIdLst>
  <p:notesMasterIdLst>
    <p:notesMasterId r:id="rId25"/>
  </p:notesMasterIdLst>
  <p:sldIdLst>
    <p:sldId id="256" r:id="rId3"/>
    <p:sldId id="258" r:id="rId4"/>
    <p:sldId id="264" r:id="rId5"/>
    <p:sldId id="259" r:id="rId6"/>
    <p:sldId id="261" r:id="rId7"/>
    <p:sldId id="268" r:id="rId8"/>
    <p:sldId id="269" r:id="rId9"/>
    <p:sldId id="271" r:id="rId10"/>
    <p:sldId id="279" r:id="rId11"/>
    <p:sldId id="278" r:id="rId12"/>
    <p:sldId id="273" r:id="rId13"/>
    <p:sldId id="272" r:id="rId14"/>
    <p:sldId id="281" r:id="rId15"/>
    <p:sldId id="262" r:id="rId16"/>
    <p:sldId id="265" r:id="rId17"/>
    <p:sldId id="275" r:id="rId18"/>
    <p:sldId id="276" r:id="rId19"/>
    <p:sldId id="277" r:id="rId20"/>
    <p:sldId id="282" r:id="rId21"/>
    <p:sldId id="280" r:id="rId22"/>
    <p:sldId id="263" r:id="rId23"/>
    <p:sldId id="266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7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2B0BDAE-19BD-496F-9548-E34C328959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29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77576-97BC-4109-A69D-F29F518A4516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noProof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E5EE11-B15A-4C57-86DE-6B49DE7785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9DEE7-2190-497E-A2B1-E0EFC16E0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0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429A9-BFEA-4888-8FE0-55006DF627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59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323E55-419D-49E0-AA7C-3409C556FA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8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zh-TW" altLang="en-US" smtClean="0"/>
              <a:t>按一下圖示以新增線上圖像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FACEEEC-A400-45FD-AB88-09AF46C83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9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C983-A656-4310-B853-8C30532C0C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1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3E6AF-DAEA-4301-BA54-194089EF8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2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D3ABE-E84C-4691-9D2F-4A05684F6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7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735EC-7738-46ED-BFF2-D6BDC783C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3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1AB87-00A7-4B91-8683-B6D072052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4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5A564-8724-4135-A767-94587534F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AAA5D-B21B-4936-B6F8-2D44BC7C7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2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7D844-1E0C-4361-987C-8C29961BD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0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871C88EC-66AB-47BF-AFDF-0695C6489F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380" y="1412776"/>
            <a:ext cx="7988424" cy="2127250"/>
          </a:xfrm>
        </p:spPr>
        <p:txBody>
          <a:bodyPr/>
          <a:lstStyle/>
          <a:p>
            <a:r>
              <a:rPr lang="en-US" altLang="zh-TW" sz="4800" dirty="0" smtClean="0">
                <a:ea typeface="新細明體" charset="-120"/>
              </a:rPr>
              <a:t>Weakly-supervised Relation Extraction by Pattern-enhanced Embedding Learning</a:t>
            </a:r>
            <a:endParaRPr lang="zh-TW" altLang="en-US" sz="4800" dirty="0">
              <a:ea typeface="新細明體" charset="-12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861048"/>
            <a:ext cx="6400800" cy="2209800"/>
          </a:xfrm>
        </p:spPr>
        <p:txBody>
          <a:bodyPr/>
          <a:lstStyle/>
          <a:p>
            <a:endParaRPr lang="en-US" altLang="zh-TW" sz="2000" dirty="0" smtClean="0">
              <a:ea typeface="新細明體" charset="-120"/>
            </a:endParaRPr>
          </a:p>
          <a:p>
            <a:r>
              <a:rPr lang="en-US" altLang="zh-TW" sz="2000" dirty="0" smtClean="0">
                <a:ea typeface="新細明體" charset="-120"/>
              </a:rPr>
              <a:t>Advisor: </a:t>
            </a:r>
            <a:r>
              <a:rPr lang="en-US" altLang="zh-TW" sz="2000" dirty="0" err="1" smtClean="0">
                <a:ea typeface="新細明體" charset="-120"/>
              </a:rPr>
              <a:t>Jia</a:t>
            </a:r>
            <a:r>
              <a:rPr lang="en-US" altLang="zh-TW" sz="2000" dirty="0" smtClean="0">
                <a:ea typeface="新細明體" charset="-120"/>
              </a:rPr>
              <a:t>-Ling, </a:t>
            </a:r>
            <a:r>
              <a:rPr lang="en-US" altLang="zh-TW" sz="2000" dirty="0" err="1" smtClean="0">
                <a:ea typeface="新細明體" charset="-120"/>
              </a:rPr>
              <a:t>Koh</a:t>
            </a:r>
            <a:endParaRPr lang="en-US" altLang="zh-TW" sz="2000" dirty="0" smtClean="0">
              <a:ea typeface="新細明體" charset="-120"/>
            </a:endParaRPr>
          </a:p>
          <a:p>
            <a:r>
              <a:rPr lang="en-US" altLang="zh-TW" sz="2000" dirty="0" smtClean="0">
                <a:ea typeface="新細明體" charset="-120"/>
              </a:rPr>
              <a:t>Source: WWW 2018</a:t>
            </a:r>
          </a:p>
          <a:p>
            <a:r>
              <a:rPr lang="en-US" altLang="zh-TW" sz="2000" dirty="0" smtClean="0">
                <a:ea typeface="新細明體" charset="-120"/>
              </a:rPr>
              <a:t>Speaker: Ming-</a:t>
            </a:r>
            <a:r>
              <a:rPr lang="en-US" altLang="zh-TW" sz="2000" dirty="0" err="1" smtClean="0">
                <a:ea typeface="新細明體" charset="-120"/>
              </a:rPr>
              <a:t>Chieh</a:t>
            </a:r>
            <a:r>
              <a:rPr lang="en-US" altLang="zh-TW" sz="2000" dirty="0" smtClean="0">
                <a:ea typeface="新細明體" charset="-120"/>
              </a:rPr>
              <a:t>, Chiang</a:t>
            </a:r>
          </a:p>
          <a:p>
            <a:r>
              <a:rPr lang="en-US" altLang="zh-TW" sz="2000" dirty="0" smtClean="0">
                <a:ea typeface="新細明體" charset="-120"/>
              </a:rPr>
              <a:t>Date: 2018/12/25</a:t>
            </a:r>
            <a:endParaRPr lang="zh-TW" altLang="en-US" sz="20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E5EE11-B15A-4C57-86DE-6B49DE7785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Distributional Module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6161"/>
            <a:ext cx="8229600" cy="4530725"/>
          </a:xfrm>
        </p:spPr>
        <p:txBody>
          <a:bodyPr/>
          <a:lstStyle/>
          <a:p>
            <a:r>
              <a:rPr lang="en-US" altLang="zh-TW" sz="3200" dirty="0" smtClean="0">
                <a:ea typeface="新細明體" charset="-120"/>
              </a:rPr>
              <a:t>Score function of seed instances</a:t>
            </a:r>
          </a:p>
          <a:p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93658"/>
            <a:ext cx="5077146" cy="6601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b="67133"/>
          <a:stretch/>
        </p:blipFill>
        <p:spPr>
          <a:xfrm>
            <a:off x="741804" y="3334722"/>
            <a:ext cx="7937004" cy="9966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31182" t="84723" r="29546"/>
          <a:stretch/>
        </p:blipFill>
        <p:spPr>
          <a:xfrm>
            <a:off x="6893576" y="1667485"/>
            <a:ext cx="1983151" cy="29471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861" y="1305006"/>
            <a:ext cx="2831139" cy="39821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438165" y="3789531"/>
            <a:ext cx="21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Agency FB" panose="020B0503020202020204" pitchFamily="34" charset="0"/>
              </a:rPr>
              <a:t>‘</a:t>
            </a:r>
            <a:endParaRPr lang="zh-TW" altLang="en-US" sz="2800" dirty="0">
              <a:latin typeface="Agency FB" panose="020B050302020202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956376" y="3229628"/>
            <a:ext cx="253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Agency FB" panose="020B0503020202020204" pitchFamily="34" charset="0"/>
              </a:rPr>
              <a:t>‘</a:t>
            </a:r>
            <a:endParaRPr lang="zh-TW" altLang="en-US" sz="3200" dirty="0">
              <a:latin typeface="Agency FB" panose="020B050302020202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652661" y="259013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–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2699792" y="257344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–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893576" y="33278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–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86754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Module Interaction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>
                <a:ea typeface="新細明體" charset="-120"/>
              </a:rPr>
              <a:t> </a:t>
            </a:r>
            <a:r>
              <a:rPr lang="en-US" altLang="zh-TW" sz="3600" dirty="0" smtClean="0">
                <a:ea typeface="新細明體" charset="-120"/>
              </a:rPr>
              <a:t>Co-training strategy</a:t>
            </a:r>
          </a:p>
          <a:p>
            <a:endParaRPr lang="en-US" altLang="zh-TW" sz="3600" dirty="0" smtClean="0">
              <a:ea typeface="新細明體" charset="-120"/>
            </a:endParaRPr>
          </a:p>
          <a:p>
            <a:endParaRPr lang="en-US" altLang="zh-TW" sz="3600" dirty="0">
              <a:ea typeface="新細明體" charset="-120"/>
            </a:endParaRPr>
          </a:p>
          <a:p>
            <a:endParaRPr lang="en-US" altLang="zh-TW" sz="3600" dirty="0" smtClean="0">
              <a:ea typeface="新細明體" charset="-120"/>
            </a:endParaRPr>
          </a:p>
          <a:p>
            <a:pPr marL="0" indent="0">
              <a:buNone/>
            </a:pPr>
            <a:endParaRPr lang="en-US" altLang="zh-TW" sz="3600" dirty="0" smtClean="0">
              <a:ea typeface="新細明體" charset="-120"/>
            </a:endParaRPr>
          </a:p>
          <a:p>
            <a:r>
              <a:rPr lang="en-US" altLang="zh-TW" sz="3600" dirty="0" smtClean="0">
                <a:ea typeface="新細明體" charset="-120"/>
              </a:rPr>
              <a:t> </a:t>
            </a:r>
            <a:endParaRPr lang="en-US" altLang="zh-TW" sz="3600" dirty="0" smtClean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011316"/>
            <a:ext cx="3819525" cy="571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269200"/>
            <a:ext cx="2726990" cy="3835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/>
          <a:srcRect l="50399" t="22718"/>
          <a:stretch/>
        </p:blipFill>
        <p:spPr>
          <a:xfrm>
            <a:off x="1403648" y="2564904"/>
            <a:ext cx="4535488" cy="18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69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Joint Optimization Problem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Optimizing the </a:t>
            </a:r>
            <a:r>
              <a:rPr lang="en-US" altLang="zh-TW" sz="3600" dirty="0" smtClean="0">
                <a:ea typeface="新細明體" charset="-120"/>
              </a:rPr>
              <a:t>Distributional </a:t>
            </a:r>
            <a:r>
              <a:rPr lang="en-US" altLang="zh-TW" sz="3600" dirty="0">
                <a:ea typeface="新細明體" charset="-120"/>
              </a:rPr>
              <a:t>M</a:t>
            </a:r>
            <a:r>
              <a:rPr lang="en-US" altLang="zh-TW" sz="3600" dirty="0" smtClean="0">
                <a:ea typeface="新細明體" charset="-120"/>
              </a:rPr>
              <a:t>odule</a:t>
            </a:r>
            <a:endParaRPr lang="en-US" altLang="zh-TW" sz="3600" dirty="0" smtClean="0">
              <a:ea typeface="新細明體" charset="-120"/>
            </a:endParaRPr>
          </a:p>
          <a:p>
            <a:endParaRPr lang="en-US" altLang="zh-TW" sz="3600" dirty="0">
              <a:ea typeface="新細明體" charset="-120"/>
            </a:endParaRPr>
          </a:p>
          <a:p>
            <a:endParaRPr lang="en-US" altLang="zh-TW" sz="3600" dirty="0" smtClean="0">
              <a:ea typeface="新細明體" charset="-120"/>
            </a:endParaRPr>
          </a:p>
          <a:p>
            <a:r>
              <a:rPr lang="en-US" altLang="zh-TW" sz="3600" dirty="0" smtClean="0">
                <a:ea typeface="新細明體" charset="-120"/>
              </a:rPr>
              <a:t>Optimizing the </a:t>
            </a:r>
            <a:r>
              <a:rPr lang="en-US" altLang="zh-TW" sz="3600" dirty="0" smtClean="0">
                <a:ea typeface="新細明體" charset="-120"/>
              </a:rPr>
              <a:t>Pattern </a:t>
            </a:r>
            <a:r>
              <a:rPr lang="en-US" altLang="zh-TW" sz="3600" dirty="0">
                <a:ea typeface="新細明體" charset="-120"/>
              </a:rPr>
              <a:t>M</a:t>
            </a:r>
            <a:r>
              <a:rPr lang="en-US" altLang="zh-TW" sz="3600" dirty="0" smtClean="0">
                <a:ea typeface="新細明體" charset="-120"/>
              </a:rPr>
              <a:t>odule</a:t>
            </a:r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3649" t="85118" r="454"/>
          <a:stretch/>
        </p:blipFill>
        <p:spPr>
          <a:xfrm>
            <a:off x="589188" y="4437112"/>
            <a:ext cx="8064896" cy="855964"/>
          </a:xfrm>
          <a:prstGeom prst="rect">
            <a:avLst/>
          </a:prstGeom>
          <a:ln w="28575"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2786" r="4102" b="90097"/>
          <a:stretch/>
        </p:blipFill>
        <p:spPr>
          <a:xfrm>
            <a:off x="971600" y="2420888"/>
            <a:ext cx="7488832" cy="610272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498445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Joint Optimization Problem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 sz="3600" dirty="0">
              <a:ea typeface="新細明體" charset="-120"/>
            </a:endParaRPr>
          </a:p>
          <a:p>
            <a:endParaRPr lang="en-US" altLang="zh-TW" sz="3600" dirty="0" smtClean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33" y="1417638"/>
            <a:ext cx="6973333" cy="53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9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Outline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Introduction</a:t>
            </a:r>
          </a:p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Method</a:t>
            </a:r>
          </a:p>
          <a:p>
            <a:r>
              <a:rPr lang="en-US" altLang="zh-TW" sz="3600" dirty="0" smtClean="0">
                <a:ea typeface="新細明體" charset="-120"/>
              </a:rPr>
              <a:t>Experiment</a:t>
            </a:r>
          </a:p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Conclusion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1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Datasets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8892480" cy="34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0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en-US" altLang="zh-TW" sz="5000" dirty="0" smtClean="0">
                <a:ea typeface="新細明體" charset="-120"/>
              </a:rPr>
              <a:t>Knowledge Based Completion</a:t>
            </a:r>
            <a:endParaRPr lang="zh-TW" altLang="en-US" sz="50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88840"/>
            <a:ext cx="8722065" cy="34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20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3272" cy="1139825"/>
          </a:xfrm>
        </p:spPr>
        <p:txBody>
          <a:bodyPr/>
          <a:lstStyle/>
          <a:p>
            <a:r>
              <a:rPr lang="en-US" altLang="zh-TW" sz="4800" dirty="0" smtClean="0">
                <a:ea typeface="新細明體" charset="-120"/>
              </a:rPr>
              <a:t>Corpus-level Relation Extraction</a:t>
            </a:r>
            <a:endParaRPr lang="zh-TW" altLang="en-US" sz="48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60848"/>
            <a:ext cx="88526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33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Performance Analysis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3" y="1916832"/>
            <a:ext cx="9042234" cy="448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13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Performance Analysis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709837"/>
            <a:ext cx="8997301" cy="44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08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Outline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Introduction</a:t>
            </a:r>
          </a:p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Method</a:t>
            </a:r>
          </a:p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Experiment</a:t>
            </a:r>
          </a:p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Conclusion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Performance Analysis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898"/>
          <a:stretch/>
        </p:blipFill>
        <p:spPr>
          <a:xfrm>
            <a:off x="40239" y="1917030"/>
            <a:ext cx="9076123" cy="455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01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Outline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Introduction</a:t>
            </a:r>
          </a:p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Method</a:t>
            </a:r>
          </a:p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Experiment</a:t>
            </a:r>
          </a:p>
          <a:p>
            <a:r>
              <a:rPr lang="en-US" altLang="zh-TW" sz="3600" dirty="0" smtClean="0">
                <a:ea typeface="新細明體" charset="-120"/>
              </a:rPr>
              <a:t>Conclusion</a:t>
            </a:r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47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Conclusion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We proposed a novel co-training framework called REPEL to integrate a pattern module and a distributional module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1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Motivation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TW" sz="3600" dirty="0" smtClean="0">
              <a:ea typeface="新細明體" charset="-120"/>
            </a:endParaRPr>
          </a:p>
          <a:p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8" y="1801021"/>
            <a:ext cx="8812964" cy="438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71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Goal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3703"/>
            <a:ext cx="9144000" cy="23762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Outline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Introduction</a:t>
            </a:r>
          </a:p>
          <a:p>
            <a:r>
              <a:rPr lang="en-US" altLang="zh-TW" sz="3600" dirty="0" smtClean="0">
                <a:ea typeface="新細明體" charset="-120"/>
              </a:rPr>
              <a:t>Method</a:t>
            </a:r>
          </a:p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Experiment</a:t>
            </a:r>
          </a:p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  <a:ea typeface="新細明體" charset="-120"/>
              </a:rPr>
              <a:t>Conclusion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9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REPEL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 </a:t>
            </a:r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9" y="2459434"/>
            <a:ext cx="9007082" cy="211286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38790"/>
            <a:ext cx="4536504" cy="6380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l="50399" t="22718"/>
          <a:stretch/>
        </p:blipFill>
        <p:spPr>
          <a:xfrm>
            <a:off x="2339752" y="4721788"/>
            <a:ext cx="4535488" cy="18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19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Pattern Module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2763" y="1983145"/>
            <a:ext cx="8229600" cy="4530725"/>
          </a:xfrm>
        </p:spPr>
        <p:txBody>
          <a:bodyPr/>
          <a:lstStyle/>
          <a:p>
            <a:endParaRPr lang="en-US" altLang="zh-TW" sz="3600" dirty="0" smtClean="0">
              <a:ea typeface="新細明體" charset="-120"/>
            </a:endParaRPr>
          </a:p>
          <a:p>
            <a:endParaRPr lang="en-US" altLang="zh-TW" sz="3600" dirty="0">
              <a:ea typeface="新細明體" charset="-120"/>
            </a:endParaRPr>
          </a:p>
          <a:p>
            <a:endParaRPr lang="en-US" altLang="zh-TW" sz="3600" dirty="0" smtClean="0">
              <a:ea typeface="新細明體" charset="-120"/>
            </a:endParaRPr>
          </a:p>
          <a:p>
            <a:endParaRPr lang="en-US" altLang="zh-TW" sz="3600" dirty="0">
              <a:ea typeface="新細明體" charset="-120"/>
            </a:endParaRPr>
          </a:p>
          <a:p>
            <a:r>
              <a:rPr lang="en-US" altLang="zh-TW" sz="3200" dirty="0" smtClean="0">
                <a:ea typeface="新細明體" charset="-120"/>
              </a:rPr>
              <a:t>Reliability:</a:t>
            </a:r>
          </a:p>
          <a:p>
            <a:r>
              <a:rPr lang="en-US" altLang="zh-TW" sz="3200" dirty="0" smtClean="0">
                <a:ea typeface="新細明體" charset="-120"/>
              </a:rPr>
              <a:t> </a:t>
            </a:r>
          </a:p>
          <a:p>
            <a:endParaRPr lang="zh-TW" altLang="en-US" sz="3600" dirty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0" y="1656442"/>
            <a:ext cx="9042306" cy="270866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591940"/>
            <a:ext cx="2664296" cy="7148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14693" t="3354" r="14693" b="72519"/>
          <a:stretch/>
        </p:blipFill>
        <p:spPr>
          <a:xfrm>
            <a:off x="962726" y="5228368"/>
            <a:ext cx="1958618" cy="8640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6231" t="87546" r="6384"/>
          <a:stretch/>
        </p:blipFill>
        <p:spPr>
          <a:xfrm>
            <a:off x="962726" y="6052393"/>
            <a:ext cx="2435232" cy="44812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752" y="944142"/>
            <a:ext cx="2831139" cy="39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91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Distributional Module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>
                <a:ea typeface="新細明體" charset="-120"/>
              </a:rPr>
              <a:t>Bipartite networks</a:t>
            </a:r>
          </a:p>
          <a:p>
            <a:endParaRPr lang="en-US" altLang="zh-TW" sz="3600" dirty="0">
              <a:ea typeface="新細明體" charset="-120"/>
            </a:endParaRPr>
          </a:p>
          <a:p>
            <a:endParaRPr lang="en-US" altLang="zh-TW" sz="3600" dirty="0" smtClean="0">
              <a:ea typeface="新細明體" charset="-120"/>
            </a:endParaRPr>
          </a:p>
          <a:p>
            <a:endParaRPr lang="en-US" altLang="zh-TW" sz="3600" dirty="0">
              <a:ea typeface="新細明體" charset="-120"/>
            </a:endParaRPr>
          </a:p>
          <a:p>
            <a:endParaRPr lang="en-US" altLang="zh-TW" sz="3600" dirty="0" smtClean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/>
          <a:srcRect l="31182" t="84723" r="29546"/>
          <a:stretch/>
        </p:blipFill>
        <p:spPr>
          <a:xfrm>
            <a:off x="6804248" y="1695665"/>
            <a:ext cx="1983151" cy="29471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233" y="1336006"/>
            <a:ext cx="2831139" cy="39821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9291"/>
            <a:ext cx="4405547" cy="259228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9301" y="2638513"/>
            <a:ext cx="4308267" cy="2518679"/>
          </a:xfrm>
          <a:prstGeom prst="rect">
            <a:avLst/>
          </a:prstGeom>
        </p:spPr>
      </p:pic>
      <p:sp>
        <p:nvSpPr>
          <p:cNvPr id="14" name="向右箭號 13"/>
          <p:cNvSpPr/>
          <p:nvPr/>
        </p:nvSpPr>
        <p:spPr bwMode="auto">
          <a:xfrm>
            <a:off x="4405547" y="3405143"/>
            <a:ext cx="310469" cy="8159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normalizeH="0" baseline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94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>
                <a:ea typeface="新細明體" charset="-120"/>
              </a:rPr>
              <a:t>Distributional Module</a:t>
            </a:r>
            <a:endParaRPr lang="zh-TW" altLang="en-US" sz="5400" dirty="0">
              <a:ea typeface="新細明體" charset="-12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dirty="0" smtClean="0">
                <a:ea typeface="新細明體" charset="-120"/>
              </a:rPr>
              <a:t>Conditional probability: </a:t>
            </a:r>
          </a:p>
          <a:p>
            <a:endParaRPr lang="en-US" altLang="zh-TW" sz="3200" dirty="0">
              <a:ea typeface="新細明體" charset="-120"/>
            </a:endParaRPr>
          </a:p>
          <a:p>
            <a:endParaRPr lang="en-US" altLang="zh-TW" sz="3200" dirty="0" smtClean="0">
              <a:ea typeface="新細明體" charset="-120"/>
            </a:endParaRPr>
          </a:p>
          <a:p>
            <a:r>
              <a:rPr lang="en-US" altLang="zh-TW" sz="3200" dirty="0" smtClean="0">
                <a:ea typeface="新細明體" charset="-120"/>
              </a:rPr>
              <a:t>Objective function: 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C983-A656-4310-B853-8C30532C0C2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2723" r="12721" b="84959"/>
          <a:stretch/>
        </p:blipFill>
        <p:spPr>
          <a:xfrm>
            <a:off x="5292080" y="2347869"/>
            <a:ext cx="2729361" cy="7515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t="84721" r="4569" b="1077"/>
          <a:stretch/>
        </p:blipFill>
        <p:spPr>
          <a:xfrm>
            <a:off x="5135557" y="4966814"/>
            <a:ext cx="3686136" cy="7487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31182" t="84723" r="29546"/>
          <a:stretch/>
        </p:blipFill>
        <p:spPr>
          <a:xfrm>
            <a:off x="6804248" y="1695665"/>
            <a:ext cx="1983151" cy="29471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233" y="1336006"/>
            <a:ext cx="2831139" cy="398214"/>
          </a:xfrm>
          <a:prstGeom prst="rect">
            <a:avLst/>
          </a:prstGeom>
        </p:spPr>
      </p:pic>
      <p:sp>
        <p:nvSpPr>
          <p:cNvPr id="14" name="向右箭號 13"/>
          <p:cNvSpPr/>
          <p:nvPr/>
        </p:nvSpPr>
        <p:spPr bwMode="auto">
          <a:xfrm>
            <a:off x="4724489" y="2608070"/>
            <a:ext cx="411068" cy="3015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normalizeH="0" baseline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sp>
        <p:nvSpPr>
          <p:cNvPr id="17" name="向右箭號 16"/>
          <p:cNvSpPr/>
          <p:nvPr/>
        </p:nvSpPr>
        <p:spPr bwMode="auto">
          <a:xfrm>
            <a:off x="4742128" y="5106509"/>
            <a:ext cx="411068" cy="3015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normalizeH="0" baseline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l="7839" t="86504" r="4932"/>
          <a:stretch/>
        </p:blipFill>
        <p:spPr>
          <a:xfrm>
            <a:off x="786319" y="4184135"/>
            <a:ext cx="4072189" cy="7778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l="5838" t="1107" r="2570" b="81230"/>
          <a:stretch/>
        </p:blipFill>
        <p:spPr>
          <a:xfrm>
            <a:off x="875308" y="2389642"/>
            <a:ext cx="3844316" cy="91531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37" y="4913638"/>
            <a:ext cx="3944504" cy="8597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890690" y="4203727"/>
            <a:ext cx="20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 KL-divergence )</a:t>
            </a:r>
            <a:endParaRPr lang="zh-TW" alt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32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271301-13BD-46EB-A9FF-1533B9C443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154</Words>
  <Application>Microsoft Office PowerPoint</Application>
  <PresentationFormat>如螢幕大小 (4:3)</PresentationFormat>
  <Paragraphs>98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新細明體</vt:lpstr>
      <vt:lpstr>Agency FB</vt:lpstr>
      <vt:lpstr>Arial</vt:lpstr>
      <vt:lpstr>Times New Roman</vt:lpstr>
      <vt:lpstr>Wingdings</vt:lpstr>
      <vt:lpstr>Level</vt:lpstr>
      <vt:lpstr>Weakly-supervised Relation Extraction by Pattern-enhanced Embedding Learning</vt:lpstr>
      <vt:lpstr>Outline</vt:lpstr>
      <vt:lpstr>Motivation</vt:lpstr>
      <vt:lpstr>Goal</vt:lpstr>
      <vt:lpstr>Outline</vt:lpstr>
      <vt:lpstr>REPEL</vt:lpstr>
      <vt:lpstr>Pattern Module</vt:lpstr>
      <vt:lpstr>Distributional Module</vt:lpstr>
      <vt:lpstr>Distributional Module</vt:lpstr>
      <vt:lpstr>Distributional Module</vt:lpstr>
      <vt:lpstr>Module Interaction</vt:lpstr>
      <vt:lpstr>Joint Optimization Problem</vt:lpstr>
      <vt:lpstr>Joint Optimization Problem</vt:lpstr>
      <vt:lpstr>Outline</vt:lpstr>
      <vt:lpstr>Datasets</vt:lpstr>
      <vt:lpstr>Knowledge Based Completion</vt:lpstr>
      <vt:lpstr>Corpus-level Relation Extraction</vt:lpstr>
      <vt:lpstr>Performance Analysis</vt:lpstr>
      <vt:lpstr>Performance Analysis</vt:lpstr>
      <vt:lpstr>Performance Analysis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Weakly-supervised Relation Extraction by Pattern-enhanced Embedding Learning</dc:title>
  <dc:creator>明潔 江</dc:creator>
  <cp:keywords/>
  <cp:lastModifiedBy>明潔 江</cp:lastModifiedBy>
  <cp:revision>40</cp:revision>
  <dcterms:created xsi:type="dcterms:W3CDTF">2018-12-17T02:01:04Z</dcterms:created>
  <dcterms:modified xsi:type="dcterms:W3CDTF">2018-12-25T06:54:05Z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TC060874521033</vt:lpwstr>
  </property>
</Properties>
</file>